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3" r:id="rId4"/>
    <p:sldId id="258" r:id="rId5"/>
    <p:sldId id="259" r:id="rId6"/>
    <p:sldId id="260" r:id="rId7"/>
    <p:sldId id="261" r:id="rId8"/>
    <p:sldId id="267" r:id="rId9"/>
    <p:sldId id="264" r:id="rId10"/>
    <p:sldId id="266" r:id="rId11"/>
    <p:sldId id="268" r:id="rId12"/>
    <p:sldId id="269"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544" autoAdjust="0"/>
    <p:restoredTop sz="94660"/>
  </p:normalViewPr>
  <p:slideViewPr>
    <p:cSldViewPr snapToGrid="0">
      <p:cViewPr varScale="1">
        <p:scale>
          <a:sx n="111" d="100"/>
          <a:sy n="111" d="100"/>
        </p:scale>
        <p:origin x="-306"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8/12/2026</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Title 1"/>
          <p:cNvSpPr>
            <a:spLocks noGrp="1"/>
          </p:cNvSpPr>
          <p:nvPr>
            <p:ph type="title"/>
          </p:nvPr>
        </p:nvSpPr>
        <p:spPr>
          <a:xfrm>
            <a:off x="685801" y="609600"/>
            <a:ext cx="10131425" cy="1456267"/>
          </a:xfrm>
        </p:spPr>
        <p:txBody>
          <a:bodyPr/>
          <a:lstStyle/>
          <a:p>
            <a:r>
              <a:rPr lang="en-US" smtClean="0"/>
              <a:t>Click to edit Master title style</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8/12/2026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8/12/2026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8/12/2026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8/12/2026</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7.xml"/><Relationship Id="rId5" Type="http://schemas.openxmlformats.org/officeDocument/2006/relationships/image" Target="../media/image12.jpg"/><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765182" y="1094705"/>
            <a:ext cx="6536610" cy="2253803"/>
          </a:xfrm>
        </p:spPr>
        <p:txBody>
          <a:bodyPr numCol="2">
            <a:normAutofit/>
          </a:bodyPr>
          <a:lstStyle/>
          <a:p>
            <a:r>
              <a:rPr lang="en-US" sz="6600" spc="300" dirty="0" smtClean="0">
                <a:effectLst>
                  <a:outerShdw blurRad="38100" dist="38100" dir="2700000" algn="tl">
                    <a:srgbClr val="000000">
                      <a:alpha val="43137"/>
                    </a:srgbClr>
                  </a:outerShdw>
                </a:effectLst>
              </a:rPr>
              <a:t>Coffee</a:t>
            </a:r>
            <a:endParaRPr lang="en-US" sz="6600" spc="300"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p:txBody>
          <a:bodyPr/>
          <a:lstStyle/>
          <a:p>
            <a:r>
              <a:rPr lang="en-US" dirty="0" smtClean="0"/>
              <a:t>The present market</a:t>
            </a:r>
            <a:endParaRPr lang="en-US" dirty="0"/>
          </a:p>
        </p:txBody>
      </p:sp>
    </p:spTree>
    <p:extLst>
      <p:ext uri="{BB962C8B-B14F-4D97-AF65-F5344CB8AC3E}">
        <p14:creationId xmlns:p14="http://schemas.microsoft.com/office/powerpoint/2010/main" val="18914462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0"/>
            <a:ext cx="3152103" cy="1456267"/>
          </a:xfrm>
        </p:spPr>
        <p:txBody>
          <a:bodyPr/>
          <a:lstStyle/>
          <a:p>
            <a:r>
              <a:rPr lang="en-US" dirty="0" smtClean="0"/>
              <a:t>COFFEE BEAN STYLES</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14423" y="1004552"/>
            <a:ext cx="6722771" cy="5241702"/>
          </a:xfrm>
        </p:spPr>
      </p:pic>
    </p:spTree>
    <p:extLst>
      <p:ext uri="{BB962C8B-B14F-4D97-AF65-F5344CB8AC3E}">
        <p14:creationId xmlns:p14="http://schemas.microsoft.com/office/powerpoint/2010/main" val="14525482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4133" y="0"/>
            <a:ext cx="10131425" cy="1456267"/>
          </a:xfrm>
        </p:spPr>
        <p:txBody>
          <a:bodyPr/>
          <a:lstStyle/>
          <a:p>
            <a:r>
              <a:rPr lang="en-US" dirty="0" smtClean="0"/>
              <a:t>LOADBILITY &amp; PRICING</a:t>
            </a:r>
            <a:br>
              <a:rPr lang="en-US" dirty="0" smtClean="0"/>
            </a:br>
            <a:endParaRPr lang="en-US" dirty="0"/>
          </a:p>
        </p:txBody>
      </p:sp>
      <p:sp>
        <p:nvSpPr>
          <p:cNvPr id="4" name="TextBox 3"/>
          <p:cNvSpPr txBox="1"/>
          <p:nvPr/>
        </p:nvSpPr>
        <p:spPr>
          <a:xfrm>
            <a:off x="862884" y="836637"/>
            <a:ext cx="10844012" cy="769441"/>
          </a:xfrm>
          <a:prstGeom prst="rect">
            <a:avLst/>
          </a:prstGeom>
          <a:noFill/>
        </p:spPr>
        <p:txBody>
          <a:bodyPr wrap="square" rtlCol="0">
            <a:spAutoFit/>
          </a:bodyPr>
          <a:lstStyle/>
          <a:p>
            <a:pPr marL="342900" indent="-342900">
              <a:buFont typeface="Arial" panose="020B0604020202020204" pitchFamily="34" charset="0"/>
              <a:buChar char="•"/>
            </a:pPr>
            <a:r>
              <a:rPr lang="en-US" sz="1600" b="1" dirty="0" smtClean="0"/>
              <a:t>GREEN COFFEE BEANS</a:t>
            </a:r>
          </a:p>
          <a:p>
            <a:r>
              <a:rPr lang="en-US" sz="1400" dirty="0" smtClean="0"/>
              <a:t>60 KGS X 320 BAGS=19,200 KGS FITS IN 1X20 CONTAINER</a:t>
            </a:r>
          </a:p>
          <a:p>
            <a:r>
              <a:rPr lang="en-US" sz="1400" dirty="0" smtClean="0"/>
              <a:t>PRICES DEPENDS ON THE GRADES WHICH WE ARE EXPORTING</a:t>
            </a:r>
            <a:endParaRPr lang="en-US" sz="1400" dirty="0"/>
          </a:p>
        </p:txBody>
      </p:sp>
      <p:sp>
        <p:nvSpPr>
          <p:cNvPr id="5" name="TextBox 4"/>
          <p:cNvSpPr txBox="1"/>
          <p:nvPr/>
        </p:nvSpPr>
        <p:spPr>
          <a:xfrm>
            <a:off x="862883" y="1933009"/>
            <a:ext cx="6065949" cy="769441"/>
          </a:xfrm>
          <a:prstGeom prst="rect">
            <a:avLst/>
          </a:prstGeom>
          <a:noFill/>
        </p:spPr>
        <p:txBody>
          <a:bodyPr wrap="square" rtlCol="0">
            <a:spAutoFit/>
          </a:bodyPr>
          <a:lstStyle/>
          <a:p>
            <a:pPr marL="342900" indent="-342900">
              <a:buFont typeface="Arial" panose="020B0604020202020204" pitchFamily="34" charset="0"/>
              <a:buChar char="•"/>
            </a:pPr>
            <a:r>
              <a:rPr lang="en-US" sz="1600" b="1" dirty="0" smtClean="0"/>
              <a:t>ROASTED COFFEE BEANS</a:t>
            </a:r>
          </a:p>
          <a:p>
            <a:r>
              <a:rPr lang="en-US" sz="1400" dirty="0" smtClean="0"/>
              <a:t>25 KGS X 520 BAGS=13,000 KGS FITS IN 1X20 CONTAINER</a:t>
            </a:r>
          </a:p>
          <a:p>
            <a:r>
              <a:rPr lang="en-US" sz="1400" dirty="0" smtClean="0"/>
              <a:t>PRICES DEPENDS ON THE BLENDS WHICH BUYER REQUIREMENTS</a:t>
            </a:r>
            <a:endParaRPr lang="en-US" sz="1400" dirty="0"/>
          </a:p>
        </p:txBody>
      </p:sp>
      <p:sp>
        <p:nvSpPr>
          <p:cNvPr id="6" name="TextBox 5"/>
          <p:cNvSpPr txBox="1"/>
          <p:nvPr/>
        </p:nvSpPr>
        <p:spPr>
          <a:xfrm>
            <a:off x="862883" y="3029381"/>
            <a:ext cx="7804597" cy="769441"/>
          </a:xfrm>
          <a:prstGeom prst="rect">
            <a:avLst/>
          </a:prstGeom>
          <a:noFill/>
        </p:spPr>
        <p:txBody>
          <a:bodyPr wrap="square" rtlCol="0">
            <a:spAutoFit/>
          </a:bodyPr>
          <a:lstStyle/>
          <a:p>
            <a:pPr marL="342900" indent="-342900">
              <a:buFont typeface="Arial" panose="020B0604020202020204" pitchFamily="34" charset="0"/>
              <a:buChar char="•"/>
            </a:pPr>
            <a:r>
              <a:rPr lang="en-US" sz="1600" b="1" dirty="0" smtClean="0"/>
              <a:t>SPRAY DRIED INSTANT COFFEE</a:t>
            </a:r>
          </a:p>
          <a:p>
            <a:r>
              <a:rPr lang="en-US" sz="1400" dirty="0" smtClean="0"/>
              <a:t>25 KGS X 540 CARTONS=13,500 KGS FITS IN 1X40 HIGH CUBE CONTAINERS</a:t>
            </a:r>
          </a:p>
          <a:p>
            <a:r>
              <a:rPr lang="en-US" sz="1400" dirty="0" smtClean="0"/>
              <a:t>PRICES DEPENDS ON THE GRADES WHICH WE ARE EXPORTING TO CUSTOMER</a:t>
            </a:r>
            <a:endParaRPr lang="en-US" sz="1400" dirty="0"/>
          </a:p>
        </p:txBody>
      </p:sp>
      <p:sp>
        <p:nvSpPr>
          <p:cNvPr id="7" name="TextBox 6"/>
          <p:cNvSpPr txBox="1"/>
          <p:nvPr/>
        </p:nvSpPr>
        <p:spPr>
          <a:xfrm>
            <a:off x="862883" y="4125753"/>
            <a:ext cx="7302321" cy="769441"/>
          </a:xfrm>
          <a:prstGeom prst="rect">
            <a:avLst/>
          </a:prstGeom>
          <a:noFill/>
        </p:spPr>
        <p:txBody>
          <a:bodyPr wrap="square" rtlCol="0">
            <a:spAutoFit/>
          </a:bodyPr>
          <a:lstStyle/>
          <a:p>
            <a:pPr marL="342900" indent="-342900">
              <a:buFont typeface="Arial" panose="020B0604020202020204" pitchFamily="34" charset="0"/>
              <a:buChar char="•"/>
            </a:pPr>
            <a:r>
              <a:rPr lang="en-US" sz="1600" b="1" dirty="0" smtClean="0"/>
              <a:t>AGGLOMERATED INSTANT COFFEE</a:t>
            </a:r>
          </a:p>
          <a:p>
            <a:r>
              <a:rPr lang="en-US" sz="1400" dirty="0" smtClean="0"/>
              <a:t>22 KGS X 545 CARTONS = 11,990 KGS FITS IN 1X40 HIGH CUBE CONTAINERS</a:t>
            </a:r>
          </a:p>
          <a:p>
            <a:r>
              <a:rPr lang="en-US" sz="1400" dirty="0" smtClean="0"/>
              <a:t>PRICES DEPENDS ON THE GRADES WHICH WE ARE EXPORTING TO CUSTOMER</a:t>
            </a:r>
            <a:endParaRPr lang="en-US" sz="1400" dirty="0"/>
          </a:p>
        </p:txBody>
      </p:sp>
      <p:sp>
        <p:nvSpPr>
          <p:cNvPr id="8" name="TextBox 7"/>
          <p:cNvSpPr txBox="1"/>
          <p:nvPr/>
        </p:nvSpPr>
        <p:spPr>
          <a:xfrm>
            <a:off x="862882" y="5222125"/>
            <a:ext cx="7302321" cy="1046440"/>
          </a:xfrm>
          <a:prstGeom prst="rect">
            <a:avLst/>
          </a:prstGeom>
          <a:noFill/>
        </p:spPr>
        <p:txBody>
          <a:bodyPr wrap="square" rtlCol="0">
            <a:spAutoFit/>
          </a:bodyPr>
          <a:lstStyle/>
          <a:p>
            <a:pPr marL="342900" indent="-342900">
              <a:buFont typeface="Arial" panose="020B0604020202020204" pitchFamily="34" charset="0"/>
              <a:buChar char="•"/>
            </a:pPr>
            <a:r>
              <a:rPr lang="en-US" sz="1600" b="1" dirty="0" smtClean="0"/>
              <a:t>FREEZE DRIED INSTANT COFFEE</a:t>
            </a:r>
          </a:p>
          <a:p>
            <a:r>
              <a:rPr lang="en-US" sz="1400" dirty="0" smtClean="0"/>
              <a:t>22 </a:t>
            </a:r>
            <a:r>
              <a:rPr lang="en-US" sz="1400" dirty="0"/>
              <a:t>KGS X 545 CARTONS = 11,990 KGS FITS IN 1X40 HIGH CUBE </a:t>
            </a:r>
            <a:r>
              <a:rPr lang="en-US" sz="1400" dirty="0" smtClean="0"/>
              <a:t>CONTAINERS</a:t>
            </a:r>
          </a:p>
          <a:p>
            <a:r>
              <a:rPr lang="en-US" sz="1400" smtClean="0"/>
              <a:t>PRICES </a:t>
            </a:r>
            <a:r>
              <a:rPr lang="en-US" sz="1400" dirty="0" smtClean="0"/>
              <a:t>DEPENDS ON THE GRADES WHICH WE </a:t>
            </a:r>
            <a:r>
              <a:rPr lang="en-US" sz="1400" smtClean="0"/>
              <a:t>ARE EXPORTING TO CUSTOMER</a:t>
            </a:r>
            <a:endParaRPr lang="en-US" sz="1400" dirty="0"/>
          </a:p>
          <a:p>
            <a:endParaRPr lang="en-US" dirty="0"/>
          </a:p>
        </p:txBody>
      </p:sp>
    </p:spTree>
    <p:extLst>
      <p:ext uri="{BB962C8B-B14F-4D97-AF65-F5344CB8AC3E}">
        <p14:creationId xmlns:p14="http://schemas.microsoft.com/office/powerpoint/2010/main" val="2576525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MARKET</a:t>
            </a:r>
            <a:endParaRPr lang="en-US" dirty="0"/>
          </a:p>
        </p:txBody>
      </p:sp>
      <p:sp>
        <p:nvSpPr>
          <p:cNvPr id="4" name="TextBox 3"/>
          <p:cNvSpPr txBox="1"/>
          <p:nvPr/>
        </p:nvSpPr>
        <p:spPr>
          <a:xfrm>
            <a:off x="811369" y="1803042"/>
            <a:ext cx="9156879" cy="3416320"/>
          </a:xfrm>
          <a:prstGeom prst="rect">
            <a:avLst/>
          </a:prstGeom>
          <a:noFill/>
        </p:spPr>
        <p:txBody>
          <a:bodyPr wrap="square" rtlCol="0">
            <a:spAutoFit/>
          </a:bodyPr>
          <a:lstStyle/>
          <a:p>
            <a:pPr marL="342900" indent="-342900">
              <a:buFont typeface="+mj-lt"/>
              <a:buAutoNum type="arabicPeriod"/>
            </a:pPr>
            <a:r>
              <a:rPr lang="en-US" dirty="0" smtClean="0"/>
              <a:t>USA</a:t>
            </a:r>
          </a:p>
          <a:p>
            <a:pPr marL="342900" indent="-342900">
              <a:buFont typeface="+mj-lt"/>
              <a:buAutoNum type="arabicPeriod"/>
            </a:pPr>
            <a:r>
              <a:rPr lang="en-US" dirty="0" smtClean="0"/>
              <a:t>EUROPE</a:t>
            </a:r>
          </a:p>
          <a:p>
            <a:pPr marL="342900" indent="-342900">
              <a:buFont typeface="+mj-lt"/>
              <a:buAutoNum type="arabicPeriod"/>
            </a:pPr>
            <a:r>
              <a:rPr lang="en-US" dirty="0" smtClean="0"/>
              <a:t>RUSSIA</a:t>
            </a:r>
          </a:p>
          <a:p>
            <a:pPr marL="342900" indent="-342900">
              <a:buFont typeface="+mj-lt"/>
              <a:buAutoNum type="arabicPeriod"/>
            </a:pPr>
            <a:r>
              <a:rPr lang="en-US" dirty="0" smtClean="0"/>
              <a:t>TURKEY</a:t>
            </a:r>
          </a:p>
          <a:p>
            <a:pPr marL="342900" indent="-342900">
              <a:buFont typeface="+mj-lt"/>
              <a:buAutoNum type="arabicPeriod"/>
            </a:pPr>
            <a:r>
              <a:rPr lang="en-US" dirty="0" smtClean="0"/>
              <a:t>EGYPT</a:t>
            </a:r>
          </a:p>
          <a:p>
            <a:pPr marL="342900" indent="-342900">
              <a:buFont typeface="+mj-lt"/>
              <a:buAutoNum type="arabicPeriod"/>
            </a:pPr>
            <a:r>
              <a:rPr lang="en-US" dirty="0" smtClean="0"/>
              <a:t>GCC COUNTRIES</a:t>
            </a:r>
          </a:p>
          <a:p>
            <a:pPr marL="342900" indent="-342900">
              <a:buFont typeface="+mj-lt"/>
              <a:buAutoNum type="arabicPeriod"/>
            </a:pPr>
            <a:r>
              <a:rPr lang="en-US" dirty="0" smtClean="0"/>
              <a:t>AFRICAN COUNTRIES</a:t>
            </a:r>
          </a:p>
          <a:p>
            <a:pPr marL="342900" indent="-342900">
              <a:buFont typeface="+mj-lt"/>
              <a:buAutoNum type="arabicPeriod"/>
            </a:pPr>
            <a:r>
              <a:rPr lang="en-US" dirty="0" smtClean="0"/>
              <a:t>SYRIA</a:t>
            </a:r>
          </a:p>
          <a:p>
            <a:pPr marL="342900" indent="-342900">
              <a:buFont typeface="+mj-lt"/>
              <a:buAutoNum type="arabicPeriod"/>
            </a:pPr>
            <a:r>
              <a:rPr lang="en-US" dirty="0" smtClean="0"/>
              <a:t>EAST ASIA</a:t>
            </a:r>
          </a:p>
          <a:p>
            <a:pPr marL="342900" indent="-342900">
              <a:buFont typeface="+mj-lt"/>
              <a:buAutoNum type="arabicPeriod"/>
            </a:pPr>
            <a:r>
              <a:rPr lang="en-US" dirty="0" smtClean="0"/>
              <a:t>AUSTRLIA</a:t>
            </a:r>
          </a:p>
          <a:p>
            <a:pPr marL="342900" indent="-342900">
              <a:buFont typeface="+mj-lt"/>
              <a:buAutoNum type="arabicPeriod"/>
            </a:pPr>
            <a:r>
              <a:rPr lang="en-US" dirty="0" smtClean="0"/>
              <a:t>NEW ZELAND</a:t>
            </a:r>
          </a:p>
          <a:p>
            <a:pPr marL="342900" indent="-342900">
              <a:buFont typeface="+mj-lt"/>
              <a:buAutoNum type="arabicPeriod"/>
            </a:pPr>
            <a:endParaRPr lang="en-US" dirty="0"/>
          </a:p>
        </p:txBody>
      </p:sp>
    </p:spTree>
    <p:extLst>
      <p:ext uri="{BB962C8B-B14F-4D97-AF65-F5344CB8AC3E}">
        <p14:creationId xmlns:p14="http://schemas.microsoft.com/office/powerpoint/2010/main" val="799404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215" y="321972"/>
            <a:ext cx="4301543" cy="1743895"/>
          </a:xfrm>
        </p:spPr>
        <p:txBody>
          <a:bodyPr/>
          <a:lstStyle/>
          <a:p>
            <a:r>
              <a:rPr lang="en-US" dirty="0" smtClean="0"/>
              <a:t>Green coffee beans</a:t>
            </a:r>
            <a:endParaRPr lang="en-US" dirty="0"/>
          </a:p>
        </p:txBody>
      </p:sp>
      <p:pic>
        <p:nvPicPr>
          <p:cNvPr id="4" name="Content Placeholder 3"/>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12124" y="2065867"/>
            <a:ext cx="3902299" cy="3330381"/>
          </a:xfrm>
        </p:spPr>
      </p:pic>
      <p:sp>
        <p:nvSpPr>
          <p:cNvPr id="8" name="TextBox 7"/>
          <p:cNvSpPr txBox="1"/>
          <p:nvPr/>
        </p:nvSpPr>
        <p:spPr>
          <a:xfrm>
            <a:off x="4803820" y="605307"/>
            <a:ext cx="6645498" cy="6186309"/>
          </a:xfrm>
          <a:prstGeom prst="rect">
            <a:avLst/>
          </a:prstGeom>
          <a:noFill/>
        </p:spPr>
        <p:txBody>
          <a:bodyPr wrap="square" rtlCol="0">
            <a:spAutoFit/>
          </a:bodyPr>
          <a:lstStyle/>
          <a:p>
            <a:r>
              <a:rPr lang="en-US" b="1" i="1" dirty="0" smtClean="0"/>
              <a:t>History</a:t>
            </a:r>
          </a:p>
          <a:p>
            <a:endParaRPr lang="en-US" b="1" i="1" dirty="0"/>
          </a:p>
          <a:p>
            <a:r>
              <a:rPr lang="en-US" dirty="0"/>
              <a:t>According to popular legend, the coffee plant was discovered in Ethiopia by a goatherd named Kaldi</a:t>
            </a:r>
            <a:r>
              <a:rPr lang="en-US" dirty="0" smtClean="0"/>
              <a:t>.</a:t>
            </a:r>
          </a:p>
          <a:p>
            <a:endParaRPr lang="en-US" dirty="0" smtClean="0"/>
          </a:p>
          <a:p>
            <a:r>
              <a:rPr lang="en-US" b="1" i="1" dirty="0"/>
              <a:t>Significant </a:t>
            </a:r>
            <a:r>
              <a:rPr lang="en-US" b="1" i="1" dirty="0" smtClean="0"/>
              <a:t>dates</a:t>
            </a:r>
          </a:p>
          <a:p>
            <a:endParaRPr lang="en-US" dirty="0" smtClean="0"/>
          </a:p>
          <a:p>
            <a:pPr marL="285750" indent="-285750">
              <a:buFont typeface="Arial" panose="020B0604020202020204" pitchFamily="34" charset="0"/>
              <a:buChar char="•"/>
            </a:pPr>
            <a:r>
              <a:rPr lang="en-US" dirty="0"/>
              <a:t>The first coffee plant was found in the mountains of Yemen. Then by 1500, it was exported to the rest of the world through the port of Mokha in Yemen.</a:t>
            </a:r>
          </a:p>
          <a:p>
            <a:pPr marL="285750" indent="-285750">
              <a:buFont typeface="Arial" panose="020B0604020202020204" pitchFamily="34" charset="0"/>
              <a:buChar char="•"/>
            </a:pPr>
            <a:r>
              <a:rPr lang="en-US" dirty="0"/>
              <a:t>First cultivation in India (Chikmagalur) – 1600</a:t>
            </a:r>
          </a:p>
          <a:p>
            <a:pPr marL="285750" indent="-285750">
              <a:buFont typeface="Arial" panose="020B0604020202020204" pitchFamily="34" charset="0"/>
              <a:buChar char="•"/>
            </a:pPr>
            <a:r>
              <a:rPr lang="en-US" dirty="0"/>
              <a:t>First cultivation in Europe (also first cultivation outside of east Africa/Arabia) – 1616</a:t>
            </a:r>
          </a:p>
          <a:p>
            <a:pPr marL="285750" indent="-285750">
              <a:buFont typeface="Arial" panose="020B0604020202020204" pitchFamily="34" charset="0"/>
              <a:buChar char="•"/>
            </a:pPr>
            <a:r>
              <a:rPr lang="en-US" dirty="0"/>
              <a:t>First cultivation in Java – 1699</a:t>
            </a:r>
          </a:p>
          <a:p>
            <a:pPr marL="285750" indent="-285750">
              <a:buFont typeface="Arial" panose="020B0604020202020204" pitchFamily="34" charset="0"/>
              <a:buChar char="•"/>
            </a:pPr>
            <a:r>
              <a:rPr lang="en-US" dirty="0"/>
              <a:t>First cultivation in Caribbean (Cuba, Hispaniola (Haiti and the Dominican Republic), Jamaica, Puerto Rico) – 1715–1730</a:t>
            </a:r>
          </a:p>
          <a:p>
            <a:pPr marL="285750" indent="-285750">
              <a:buFont typeface="Arial" panose="020B0604020202020204" pitchFamily="34" charset="0"/>
              <a:buChar char="•"/>
            </a:pPr>
            <a:r>
              <a:rPr lang="en-US" dirty="0"/>
              <a:t>First cultivation in South America – 1730</a:t>
            </a:r>
          </a:p>
          <a:p>
            <a:pPr marL="285750" indent="-285750">
              <a:buFont typeface="Arial" panose="020B0604020202020204" pitchFamily="34" charset="0"/>
              <a:buChar char="•"/>
            </a:pPr>
            <a:r>
              <a:rPr lang="en-US" dirty="0"/>
              <a:t>First cultivation in Dutch East Indies – 1720</a:t>
            </a:r>
          </a:p>
          <a:p>
            <a:pPr marL="285750" indent="-285750">
              <a:buFont typeface="Arial" panose="020B0604020202020204" pitchFamily="34" charset="0"/>
              <a:buChar char="•"/>
            </a:pPr>
            <a:r>
              <a:rPr lang="en-US" dirty="0"/>
              <a:t>The plants were first introduced in the Americas around 1723.</a:t>
            </a:r>
          </a:p>
          <a:p>
            <a:pPr marL="285750" indent="-285750">
              <a:buFont typeface="Arial" panose="020B0604020202020204" pitchFamily="34" charset="0"/>
              <a:buChar char="•"/>
            </a:pPr>
            <a:r>
              <a:rPr lang="en-US" dirty="0"/>
              <a:t>Roasted beans first sold on retail market (Pittsburgh) – 1865</a:t>
            </a:r>
          </a:p>
          <a:p>
            <a:pPr marL="285750" indent="-285750">
              <a:buFont typeface="Arial" panose="020B0604020202020204" pitchFamily="34" charset="0"/>
              <a:buChar char="•"/>
            </a:pPr>
            <a:r>
              <a:rPr lang="en-US" dirty="0"/>
              <a:t>Important spray-drying techniques developed in 1950s</a:t>
            </a:r>
          </a:p>
          <a:p>
            <a:endParaRPr lang="en-US" dirty="0"/>
          </a:p>
        </p:txBody>
      </p:sp>
    </p:spTree>
    <p:extLst>
      <p:ext uri="{BB962C8B-B14F-4D97-AF65-F5344CB8AC3E}">
        <p14:creationId xmlns:p14="http://schemas.microsoft.com/office/powerpoint/2010/main" val="32480761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23494" y="231820"/>
            <a:ext cx="8628844" cy="6740307"/>
          </a:xfrm>
          <a:prstGeom prst="rect">
            <a:avLst/>
          </a:prstGeom>
          <a:noFill/>
        </p:spPr>
        <p:txBody>
          <a:bodyPr wrap="square" rtlCol="0">
            <a:spAutoFit/>
          </a:bodyPr>
          <a:lstStyle/>
          <a:p>
            <a:pPr marL="285750" indent="-285750" algn="just">
              <a:buFont typeface="Arial" panose="020B0604020202020204" pitchFamily="34" charset="0"/>
              <a:buChar char="•"/>
            </a:pPr>
            <a:r>
              <a:rPr lang="en-US" dirty="0"/>
              <a:t>South America is now responsible for about 45% of the world's total coffee exports. Most of this coffee is grown in Brazil</a:t>
            </a:r>
            <a:r>
              <a:rPr lang="en-US" dirty="0" smtClean="0"/>
              <a:t>.</a:t>
            </a:r>
          </a:p>
          <a:p>
            <a:pPr algn="just"/>
            <a:endParaRPr lang="en-US" dirty="0"/>
          </a:p>
          <a:p>
            <a:pPr marL="285750" indent="-285750" algn="just">
              <a:buFont typeface="Arial" panose="020B0604020202020204" pitchFamily="34" charset="0"/>
              <a:buChar char="•"/>
            </a:pPr>
            <a:r>
              <a:rPr lang="en-US" dirty="0"/>
              <a:t>The United States imports more coffee than any other </a:t>
            </a:r>
            <a:r>
              <a:rPr lang="en-US" dirty="0" smtClean="0"/>
              <a:t>nation. The </a:t>
            </a:r>
            <a:r>
              <a:rPr lang="en-US" dirty="0"/>
              <a:t>per capita consumption of coffee in the United States in 2011 was 4.24 kg (9 </a:t>
            </a:r>
            <a:r>
              <a:rPr lang="en-US" dirty="0" err="1"/>
              <a:t>lbs</a:t>
            </a:r>
            <a:r>
              <a:rPr lang="en-US" dirty="0"/>
              <a:t>), and the value of coffee imported exceeded $8 </a:t>
            </a:r>
            <a:r>
              <a:rPr lang="en-US" dirty="0" smtClean="0"/>
              <a:t>billion. As </a:t>
            </a:r>
            <a:r>
              <a:rPr lang="en-US" dirty="0"/>
              <a:t>of 2015, Americans consumed approximately 400 million cups of coffee per day, making the United States the leading consumer of coffee in the world</a:t>
            </a:r>
            <a:r>
              <a:rPr lang="en-US" dirty="0" smtClean="0"/>
              <a:t>.</a:t>
            </a:r>
          </a:p>
          <a:p>
            <a:pPr algn="just"/>
            <a:endParaRPr lang="en-US" dirty="0"/>
          </a:p>
          <a:p>
            <a:pPr algn="just"/>
            <a:r>
              <a:rPr lang="en-US" b="1" i="1" dirty="0"/>
              <a:t>Global Green Coffee Market: Prominent Market </a:t>
            </a:r>
            <a:r>
              <a:rPr lang="en-US" b="1" i="1" dirty="0" smtClean="0"/>
              <a:t>Players</a:t>
            </a:r>
          </a:p>
          <a:p>
            <a:pPr algn="just"/>
            <a:endParaRPr lang="en-US" b="1" dirty="0"/>
          </a:p>
          <a:p>
            <a:pPr marL="285750" indent="-285750" algn="just">
              <a:buFont typeface="Arial" panose="020B0604020202020204" pitchFamily="34" charset="0"/>
              <a:buChar char="•"/>
            </a:pPr>
            <a:r>
              <a:rPr lang="en-US" dirty="0"/>
              <a:t>Global Green Coffee Market is emerging concept in sector of Foods and Beverages Industry; many new players are entering in the market. Some prominent players present in today's global green coffee market are </a:t>
            </a:r>
            <a:r>
              <a:rPr lang="en-US" dirty="0" err="1"/>
              <a:t>Peet's</a:t>
            </a:r>
            <a:r>
              <a:rPr lang="en-US" dirty="0"/>
              <a:t> Coffee and Tea, Starbucks Corporation, Keurig Green Mountain </a:t>
            </a:r>
            <a:r>
              <a:rPr lang="en-US" dirty="0" err="1"/>
              <a:t>Inc</a:t>
            </a:r>
            <a:r>
              <a:rPr lang="en-US" dirty="0"/>
              <a:t>, Nestle, P &amp; G, </a:t>
            </a:r>
            <a:r>
              <a:rPr lang="en-US" dirty="0" err="1"/>
              <a:t>Tchibo</a:t>
            </a:r>
            <a:r>
              <a:rPr lang="en-US" dirty="0"/>
              <a:t> and Louis </a:t>
            </a:r>
            <a:r>
              <a:rPr lang="en-US" dirty="0" err="1"/>
              <a:t>Drefyus</a:t>
            </a:r>
            <a:r>
              <a:rPr lang="en-US" dirty="0"/>
              <a:t> Company, among others</a:t>
            </a:r>
            <a:r>
              <a:rPr lang="en-US" dirty="0" smtClean="0"/>
              <a:t>.</a:t>
            </a:r>
          </a:p>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en-US" b="1" dirty="0"/>
              <a:t>Market Research Future</a:t>
            </a:r>
            <a:r>
              <a:rPr lang="en-US" dirty="0"/>
              <a:t> introduces about the global green coffee market during the forecast period 2017-2027 which mainly includes the growth drivers, trends and restraints and how the market will grow in the future across the globe. In this report, </a:t>
            </a:r>
            <a:r>
              <a:rPr lang="en-US" b="1" dirty="0"/>
              <a:t>Market Research Future</a:t>
            </a:r>
            <a:r>
              <a:rPr lang="en-US" dirty="0"/>
              <a:t> has focused on the current market scenario which includes market segmentation, market dynamics, and competitive landscape along with company profiles.</a:t>
            </a:r>
          </a:p>
          <a:p>
            <a:endParaRPr lang="en-US" dirty="0"/>
          </a:p>
        </p:txBody>
      </p:sp>
    </p:spTree>
    <p:extLst>
      <p:ext uri="{BB962C8B-B14F-4D97-AF65-F5344CB8AC3E}">
        <p14:creationId xmlns:p14="http://schemas.microsoft.com/office/powerpoint/2010/main" val="17119863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789" y="133081"/>
            <a:ext cx="4906850" cy="1456267"/>
          </a:xfrm>
        </p:spPr>
        <p:txBody>
          <a:bodyPr/>
          <a:lstStyle/>
          <a:p>
            <a:r>
              <a:rPr lang="en-US" dirty="0" smtClean="0"/>
              <a:t> Roasted coffee beans</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0609" y="1703656"/>
            <a:ext cx="4507605" cy="3319105"/>
          </a:xfrm>
        </p:spPr>
      </p:pic>
      <p:sp>
        <p:nvSpPr>
          <p:cNvPr id="5" name="TextBox 4"/>
          <p:cNvSpPr txBox="1"/>
          <p:nvPr/>
        </p:nvSpPr>
        <p:spPr>
          <a:xfrm>
            <a:off x="606402" y="5506263"/>
            <a:ext cx="3181082" cy="646331"/>
          </a:xfrm>
          <a:prstGeom prst="rect">
            <a:avLst/>
          </a:prstGeom>
          <a:noFill/>
        </p:spPr>
        <p:txBody>
          <a:bodyPr wrap="square" rtlCol="0">
            <a:spAutoFit/>
          </a:bodyPr>
          <a:lstStyle/>
          <a:p>
            <a:r>
              <a:rPr lang="en-US" dirty="0" smtClean="0"/>
              <a:t>Packing: we deliver 1kg,2kg,5kg,10kg,25,kg </a:t>
            </a:r>
            <a:endParaRPr lang="en-US" dirty="0"/>
          </a:p>
        </p:txBody>
      </p:sp>
      <p:sp>
        <p:nvSpPr>
          <p:cNvPr id="3" name="TextBox 2"/>
          <p:cNvSpPr txBox="1"/>
          <p:nvPr/>
        </p:nvSpPr>
        <p:spPr>
          <a:xfrm>
            <a:off x="5254580" y="1107583"/>
            <a:ext cx="6246253" cy="4801314"/>
          </a:xfrm>
          <a:prstGeom prst="rect">
            <a:avLst/>
          </a:prstGeom>
          <a:noFill/>
        </p:spPr>
        <p:txBody>
          <a:bodyPr wrap="square" rtlCol="0">
            <a:spAutoFit/>
          </a:bodyPr>
          <a:lstStyle/>
          <a:p>
            <a:pPr marL="285750" indent="-285750">
              <a:buFont typeface="Arial" panose="020B0604020202020204" pitchFamily="34" charset="0"/>
              <a:buChar char="•"/>
            </a:pPr>
            <a:r>
              <a:rPr lang="en-US" b="1" dirty="0"/>
              <a:t>Roasting coffee</a:t>
            </a:r>
            <a:r>
              <a:rPr lang="en-US" dirty="0"/>
              <a:t> transforms the chemical and physical properties of green coffee beans into roasted coffee products. The roasting process is what produces the characteristic flavor of coffee by causing the green coffee beans to change in taste. Unroasted beans contain similar if not higher levels of acids, protein, sugars, and caffeine as those that have been roasted, but lack the taste of roasted coffee beans due to the Maillard and other chemical reactions that occur during roasting.</a:t>
            </a:r>
          </a:p>
          <a:p>
            <a:pPr marL="285750" indent="-285750">
              <a:buFont typeface="Arial" panose="020B0604020202020204" pitchFamily="34" charset="0"/>
              <a:buChar char="•"/>
            </a:pPr>
            <a:r>
              <a:rPr lang="en-US" dirty="0"/>
              <a:t>The vast majority of coffee is roasted commercially on a large scale, but small-scale commercial roasting has grown significantly with the trend toward "single-origin" coffees served at specialty shops. Some coffee drinkers even roast coffee at home as a hobby in order to both experiment with the flavor profile of the beans and ensure the freshest possible roast.</a:t>
            </a:r>
          </a:p>
          <a:p>
            <a:endParaRPr lang="en-US" dirty="0"/>
          </a:p>
        </p:txBody>
      </p:sp>
    </p:spTree>
    <p:extLst>
      <p:ext uri="{BB962C8B-B14F-4D97-AF65-F5344CB8AC3E}">
        <p14:creationId xmlns:p14="http://schemas.microsoft.com/office/powerpoint/2010/main" val="41007408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425" y="0"/>
            <a:ext cx="6143223" cy="1456267"/>
          </a:xfrm>
        </p:spPr>
        <p:txBody>
          <a:bodyPr/>
          <a:lstStyle/>
          <a:p>
            <a:r>
              <a:rPr lang="en-US" dirty="0" smtClean="0"/>
              <a:t>Instant coffee – spray dried</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7718" y="1456267"/>
            <a:ext cx="3649662" cy="3649662"/>
          </a:xfrm>
        </p:spPr>
      </p:pic>
      <p:sp>
        <p:nvSpPr>
          <p:cNvPr id="5" name="TextBox 4"/>
          <p:cNvSpPr txBox="1"/>
          <p:nvPr/>
        </p:nvSpPr>
        <p:spPr>
          <a:xfrm>
            <a:off x="606402" y="5506263"/>
            <a:ext cx="3350978" cy="923330"/>
          </a:xfrm>
          <a:prstGeom prst="rect">
            <a:avLst/>
          </a:prstGeom>
          <a:noFill/>
        </p:spPr>
        <p:txBody>
          <a:bodyPr wrap="square" rtlCol="0">
            <a:spAutoFit/>
          </a:bodyPr>
          <a:lstStyle/>
          <a:p>
            <a:r>
              <a:rPr lang="en-US" dirty="0" smtClean="0"/>
              <a:t>Packing: Each Carton box consist of 25 </a:t>
            </a:r>
            <a:r>
              <a:rPr lang="en-US" dirty="0" err="1" smtClean="0"/>
              <a:t>kgs</a:t>
            </a:r>
            <a:r>
              <a:rPr lang="en-US" dirty="0" smtClean="0"/>
              <a:t> of  coffee with double poly cover with goose neck.</a:t>
            </a:r>
            <a:endParaRPr lang="en-US" dirty="0"/>
          </a:p>
        </p:txBody>
      </p:sp>
      <p:sp>
        <p:nvSpPr>
          <p:cNvPr id="6" name="Rectangle 5"/>
          <p:cNvSpPr/>
          <p:nvPr/>
        </p:nvSpPr>
        <p:spPr>
          <a:xfrm>
            <a:off x="4340181" y="1030310"/>
            <a:ext cx="7237926" cy="2862322"/>
          </a:xfrm>
          <a:prstGeom prst="rect">
            <a:avLst/>
          </a:prstGeom>
        </p:spPr>
        <p:txBody>
          <a:bodyPr wrap="square">
            <a:spAutoFit/>
          </a:bodyPr>
          <a:lstStyle/>
          <a:p>
            <a:pPr marL="285750" indent="-285750">
              <a:buFont typeface="Arial" panose="020B0604020202020204" pitchFamily="34" charset="0"/>
              <a:buChar char="•"/>
            </a:pPr>
            <a:r>
              <a:rPr lang="en-US" dirty="0">
                <a:latin typeface="UniversCondensed"/>
              </a:rPr>
              <a:t>Spray Dried Instant Coffee is produced using unique blend of</a:t>
            </a:r>
          </a:p>
          <a:p>
            <a:r>
              <a:rPr lang="en-US" dirty="0">
                <a:latin typeface="UniversCondensed"/>
              </a:rPr>
              <a:t> </a:t>
            </a:r>
            <a:r>
              <a:rPr lang="en-US" dirty="0" smtClean="0">
                <a:latin typeface="UniversCondensed"/>
              </a:rPr>
              <a:t>    carefully </a:t>
            </a:r>
            <a:r>
              <a:rPr lang="en-US" dirty="0">
                <a:latin typeface="UniversCondensed"/>
              </a:rPr>
              <a:t>selected green coffee beans. </a:t>
            </a:r>
            <a:endParaRPr lang="en-US" dirty="0" smtClean="0">
              <a:latin typeface="UniversCondensed"/>
            </a:endParaRPr>
          </a:p>
          <a:p>
            <a:pPr marL="285750" indent="-285750">
              <a:buFont typeface="Arial" panose="020B0604020202020204" pitchFamily="34" charset="0"/>
              <a:buChar char="•"/>
            </a:pPr>
            <a:r>
              <a:rPr lang="en-US" dirty="0" smtClean="0">
                <a:latin typeface="UniversCondensed"/>
              </a:rPr>
              <a:t>These </a:t>
            </a:r>
            <a:r>
              <a:rPr lang="en-US" dirty="0">
                <a:latin typeface="UniversCondensed"/>
              </a:rPr>
              <a:t>beans are roasted </a:t>
            </a:r>
            <a:r>
              <a:rPr lang="en-US" dirty="0" smtClean="0">
                <a:latin typeface="UniversCondensed"/>
              </a:rPr>
              <a:t>to the </a:t>
            </a:r>
            <a:r>
              <a:rPr lang="en-US" dirty="0">
                <a:latin typeface="UniversCondensed"/>
              </a:rPr>
              <a:t>desired roasting parameters before extraction of clear liquid.</a:t>
            </a:r>
          </a:p>
          <a:p>
            <a:pPr marL="285750" indent="-285750">
              <a:buFont typeface="Arial" panose="020B0604020202020204" pitchFamily="34" charset="0"/>
              <a:buChar char="•"/>
            </a:pPr>
            <a:r>
              <a:rPr lang="en-US" dirty="0">
                <a:latin typeface="UniversCondensed"/>
              </a:rPr>
              <a:t>The liquid is further processed to evaporate the water through</a:t>
            </a:r>
          </a:p>
          <a:p>
            <a:r>
              <a:rPr lang="en-US" dirty="0" smtClean="0">
                <a:latin typeface="UniversCondensed"/>
              </a:rPr>
              <a:t>     various </a:t>
            </a:r>
            <a:r>
              <a:rPr lang="en-US" dirty="0">
                <a:latin typeface="UniversCondensed"/>
              </a:rPr>
              <a:t>stages after removing all non soluble content and then</a:t>
            </a:r>
          </a:p>
          <a:p>
            <a:r>
              <a:rPr lang="en-US" dirty="0" smtClean="0">
                <a:latin typeface="UniversCondensed"/>
              </a:rPr>
              <a:t>     sprayed </a:t>
            </a:r>
            <a:r>
              <a:rPr lang="en-US" dirty="0">
                <a:latin typeface="UniversCondensed"/>
              </a:rPr>
              <a:t>into a tall tower to make soluble coffee powder.</a:t>
            </a:r>
          </a:p>
          <a:p>
            <a:pPr marL="285750" indent="-285750">
              <a:buFont typeface="Arial" panose="020B0604020202020204" pitchFamily="34" charset="0"/>
              <a:buChar char="•"/>
            </a:pPr>
            <a:r>
              <a:rPr lang="en-US" dirty="0">
                <a:latin typeface="UniversCondensed"/>
              </a:rPr>
              <a:t>The process is completely controlled to keep all the quality aroma</a:t>
            </a:r>
          </a:p>
          <a:p>
            <a:r>
              <a:rPr lang="en-US" dirty="0" smtClean="0">
                <a:latin typeface="UniversCondensed"/>
              </a:rPr>
              <a:t>     volatiles </a:t>
            </a:r>
            <a:r>
              <a:rPr lang="en-US" dirty="0">
                <a:latin typeface="UniversCondensed"/>
              </a:rPr>
              <a:t>intact in the final product and to guarantee refreshing</a:t>
            </a:r>
          </a:p>
          <a:p>
            <a:r>
              <a:rPr lang="en-US" dirty="0" smtClean="0">
                <a:latin typeface="UniversCondensed"/>
              </a:rPr>
              <a:t>     taste </a:t>
            </a:r>
            <a:r>
              <a:rPr lang="en-US" dirty="0">
                <a:latin typeface="UniversCondensed"/>
              </a:rPr>
              <a:t>in every sip.</a:t>
            </a:r>
            <a:endParaRPr lang="en-US" dirty="0"/>
          </a:p>
        </p:txBody>
      </p:sp>
      <p:sp>
        <p:nvSpPr>
          <p:cNvPr id="3" name="TextBox 2"/>
          <p:cNvSpPr txBox="1"/>
          <p:nvPr/>
        </p:nvSpPr>
        <p:spPr>
          <a:xfrm>
            <a:off x="4456089" y="4365938"/>
            <a:ext cx="7353837" cy="1200329"/>
          </a:xfrm>
          <a:prstGeom prst="rect">
            <a:avLst/>
          </a:prstGeom>
          <a:noFill/>
        </p:spPr>
        <p:txBody>
          <a:bodyPr wrap="square" rtlCol="0">
            <a:spAutoFit/>
          </a:bodyPr>
          <a:lstStyle/>
          <a:p>
            <a:r>
              <a:rPr lang="en-GB" dirty="0"/>
              <a:t>The total market for </a:t>
            </a:r>
            <a:r>
              <a:rPr lang="en-GB" dirty="0" smtClean="0"/>
              <a:t>soluble(Instant) </a:t>
            </a:r>
            <a:r>
              <a:rPr lang="en-GB" dirty="0"/>
              <a:t>coffee is showing signs of strong growth after being relatively flat throughout the decade of the 1990’s. Estimated consumption in countries that do not produce coffee was 22.4 million bags GBE in 2009, of which 28% was manufactured in producing countries.</a:t>
            </a:r>
            <a:endParaRPr lang="en-US" dirty="0"/>
          </a:p>
        </p:txBody>
      </p:sp>
    </p:spTree>
    <p:extLst>
      <p:ext uri="{BB962C8B-B14F-4D97-AF65-F5344CB8AC3E}">
        <p14:creationId xmlns:p14="http://schemas.microsoft.com/office/powerpoint/2010/main" val="17774653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7578" y="120202"/>
            <a:ext cx="6774287" cy="1456267"/>
          </a:xfrm>
        </p:spPr>
        <p:txBody>
          <a:bodyPr/>
          <a:lstStyle/>
          <a:p>
            <a:r>
              <a:rPr lang="en-US" dirty="0" smtClean="0"/>
              <a:t>Instant coffee - agglomerated</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2112" y="1716535"/>
            <a:ext cx="3649662" cy="3649662"/>
          </a:xfrm>
        </p:spPr>
      </p:pic>
      <p:sp>
        <p:nvSpPr>
          <p:cNvPr id="3" name="TextBox 2"/>
          <p:cNvSpPr txBox="1"/>
          <p:nvPr/>
        </p:nvSpPr>
        <p:spPr>
          <a:xfrm>
            <a:off x="606402" y="5506263"/>
            <a:ext cx="3181082" cy="1200329"/>
          </a:xfrm>
          <a:prstGeom prst="rect">
            <a:avLst/>
          </a:prstGeom>
          <a:noFill/>
        </p:spPr>
        <p:txBody>
          <a:bodyPr wrap="square" rtlCol="0">
            <a:spAutoFit/>
          </a:bodyPr>
          <a:lstStyle/>
          <a:p>
            <a:r>
              <a:rPr lang="en-US" dirty="0" smtClean="0"/>
              <a:t>Packing: Each Carton box consist of 22 </a:t>
            </a:r>
            <a:r>
              <a:rPr lang="en-US" dirty="0" err="1" smtClean="0"/>
              <a:t>kgs</a:t>
            </a:r>
            <a:r>
              <a:rPr lang="en-US" dirty="0" smtClean="0"/>
              <a:t> of  coffee with double poly cover with goose neck.</a:t>
            </a:r>
            <a:endParaRPr lang="en-US" dirty="0"/>
          </a:p>
        </p:txBody>
      </p:sp>
      <p:sp>
        <p:nvSpPr>
          <p:cNvPr id="5" name="TextBox 4"/>
          <p:cNvSpPr txBox="1"/>
          <p:nvPr/>
        </p:nvSpPr>
        <p:spPr>
          <a:xfrm>
            <a:off x="4636394" y="1133341"/>
            <a:ext cx="7160654" cy="3970318"/>
          </a:xfrm>
          <a:prstGeom prst="rect">
            <a:avLst/>
          </a:prstGeom>
          <a:noFill/>
        </p:spPr>
        <p:txBody>
          <a:bodyPr wrap="square" rtlCol="0">
            <a:spAutoFit/>
          </a:bodyPr>
          <a:lstStyle/>
          <a:p>
            <a:pPr marL="285750" indent="-285750">
              <a:buFont typeface="Arial" panose="020B0604020202020204" pitchFamily="34" charset="0"/>
              <a:buChar char="•"/>
            </a:pPr>
            <a:r>
              <a:rPr lang="en-US" dirty="0"/>
              <a:t>Agglomerated Instant Coffee is produced using unique blend of</a:t>
            </a:r>
          </a:p>
          <a:p>
            <a:r>
              <a:rPr lang="en-US" dirty="0" smtClean="0"/>
              <a:t>     carefully </a:t>
            </a:r>
            <a:r>
              <a:rPr lang="en-US" dirty="0"/>
              <a:t>selected green coffee beans. </a:t>
            </a:r>
            <a:endParaRPr lang="en-US" dirty="0" smtClean="0"/>
          </a:p>
          <a:p>
            <a:pPr marL="285750" indent="-285750">
              <a:buFont typeface="Arial" panose="020B0604020202020204" pitchFamily="34" charset="0"/>
              <a:buChar char="•"/>
            </a:pPr>
            <a:r>
              <a:rPr lang="en-US" dirty="0" smtClean="0"/>
              <a:t>These </a:t>
            </a:r>
            <a:r>
              <a:rPr lang="en-US" dirty="0"/>
              <a:t>beans are</a:t>
            </a:r>
          </a:p>
          <a:p>
            <a:r>
              <a:rPr lang="en-US" dirty="0" smtClean="0"/>
              <a:t>      roasted </a:t>
            </a:r>
            <a:r>
              <a:rPr lang="en-US" dirty="0"/>
              <a:t>to the desired roasting parameters before extraction</a:t>
            </a:r>
          </a:p>
          <a:p>
            <a:r>
              <a:rPr lang="en-US" dirty="0" smtClean="0"/>
              <a:t>      of </a:t>
            </a:r>
            <a:r>
              <a:rPr lang="en-US" dirty="0"/>
              <a:t>clear liquid. </a:t>
            </a:r>
            <a:endParaRPr lang="en-US" dirty="0" smtClean="0"/>
          </a:p>
          <a:p>
            <a:pPr marL="285750" indent="-285750">
              <a:buFont typeface="Arial" panose="020B0604020202020204" pitchFamily="34" charset="0"/>
              <a:buChar char="•"/>
            </a:pPr>
            <a:r>
              <a:rPr lang="en-US" dirty="0" smtClean="0"/>
              <a:t>The </a:t>
            </a:r>
            <a:r>
              <a:rPr lang="en-US" dirty="0"/>
              <a:t>liquid is further processed to evaporate the</a:t>
            </a:r>
          </a:p>
          <a:p>
            <a:r>
              <a:rPr lang="en-US" dirty="0" smtClean="0"/>
              <a:t>      water </a:t>
            </a:r>
            <a:r>
              <a:rPr lang="en-US" dirty="0"/>
              <a:t>through various stages after removing all non soluble</a:t>
            </a:r>
          </a:p>
          <a:p>
            <a:r>
              <a:rPr lang="en-US" dirty="0" smtClean="0"/>
              <a:t>      content </a:t>
            </a:r>
            <a:r>
              <a:rPr lang="en-US" dirty="0"/>
              <a:t>and then sprayed into a tall tower to make soluble</a:t>
            </a:r>
          </a:p>
          <a:p>
            <a:r>
              <a:rPr lang="en-US" dirty="0" smtClean="0"/>
              <a:t>      coffee </a:t>
            </a:r>
            <a:r>
              <a:rPr lang="en-US" dirty="0"/>
              <a:t>powder. </a:t>
            </a:r>
            <a:endParaRPr lang="en-US" dirty="0" smtClean="0"/>
          </a:p>
          <a:p>
            <a:pPr marL="285750" indent="-285750">
              <a:buFont typeface="Arial" panose="020B0604020202020204" pitchFamily="34" charset="0"/>
              <a:buChar char="•"/>
            </a:pPr>
            <a:r>
              <a:rPr lang="en-US" dirty="0" smtClean="0"/>
              <a:t>This </a:t>
            </a:r>
            <a:r>
              <a:rPr lang="en-US" dirty="0"/>
              <a:t>powder is further processed with steam</a:t>
            </a:r>
          </a:p>
          <a:p>
            <a:r>
              <a:rPr lang="en-US" dirty="0" smtClean="0"/>
              <a:t>      to </a:t>
            </a:r>
            <a:r>
              <a:rPr lang="en-US" dirty="0"/>
              <a:t>form nice granules which will reduce fines in the product.</a:t>
            </a:r>
          </a:p>
          <a:p>
            <a:pPr marL="285750" indent="-285750">
              <a:buFont typeface="Arial" panose="020B0604020202020204" pitchFamily="34" charset="0"/>
              <a:buChar char="•"/>
            </a:pPr>
            <a:r>
              <a:rPr lang="en-US" dirty="0"/>
              <a:t>The process is completely controlled to keep all the quality</a:t>
            </a:r>
          </a:p>
          <a:p>
            <a:r>
              <a:rPr lang="en-US" dirty="0" smtClean="0"/>
              <a:t>      aroma </a:t>
            </a:r>
            <a:r>
              <a:rPr lang="en-US" dirty="0"/>
              <a:t>volatiles intact in the final product and to guarantee</a:t>
            </a:r>
          </a:p>
          <a:p>
            <a:r>
              <a:rPr lang="en-US" dirty="0" smtClean="0"/>
              <a:t>      refreshing </a:t>
            </a:r>
            <a:r>
              <a:rPr lang="en-US" dirty="0"/>
              <a:t>taste in every sip.</a:t>
            </a:r>
          </a:p>
        </p:txBody>
      </p:sp>
      <p:sp>
        <p:nvSpPr>
          <p:cNvPr id="6" name="TextBox 5"/>
          <p:cNvSpPr txBox="1"/>
          <p:nvPr/>
        </p:nvSpPr>
        <p:spPr>
          <a:xfrm>
            <a:off x="4224269" y="5366197"/>
            <a:ext cx="7353837" cy="1200329"/>
          </a:xfrm>
          <a:prstGeom prst="rect">
            <a:avLst/>
          </a:prstGeom>
          <a:noFill/>
        </p:spPr>
        <p:txBody>
          <a:bodyPr wrap="square" rtlCol="0">
            <a:spAutoFit/>
          </a:bodyPr>
          <a:lstStyle/>
          <a:p>
            <a:r>
              <a:rPr lang="en-GB" dirty="0"/>
              <a:t>The total market for </a:t>
            </a:r>
            <a:r>
              <a:rPr lang="en-GB" dirty="0" smtClean="0"/>
              <a:t>soluble(Instant) </a:t>
            </a:r>
            <a:r>
              <a:rPr lang="en-GB" dirty="0"/>
              <a:t>coffee is showing signs of strong growth after being relatively flat throughout the decade of the 1990’s. Estimated consumption in countries that do not produce coffee was 22.4 million bags GBE in 2009, of which 28% was manufactured in producing countries.</a:t>
            </a:r>
            <a:endParaRPr lang="en-US" dirty="0"/>
          </a:p>
        </p:txBody>
      </p:sp>
    </p:spTree>
    <p:extLst>
      <p:ext uri="{BB962C8B-B14F-4D97-AF65-F5344CB8AC3E}">
        <p14:creationId xmlns:p14="http://schemas.microsoft.com/office/powerpoint/2010/main" val="2633085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7304" y="0"/>
            <a:ext cx="6310647" cy="1456267"/>
          </a:xfrm>
        </p:spPr>
        <p:txBody>
          <a:bodyPr/>
          <a:lstStyle/>
          <a:p>
            <a:r>
              <a:rPr lang="en-US" dirty="0" smtClean="0"/>
              <a:t>Instant coffee – freeze dried</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7304" y="1690776"/>
            <a:ext cx="4160150" cy="3649662"/>
          </a:xfrm>
        </p:spPr>
      </p:pic>
      <p:sp>
        <p:nvSpPr>
          <p:cNvPr id="5" name="TextBox 4"/>
          <p:cNvSpPr txBox="1"/>
          <p:nvPr/>
        </p:nvSpPr>
        <p:spPr>
          <a:xfrm>
            <a:off x="606402" y="5506263"/>
            <a:ext cx="3350978" cy="923330"/>
          </a:xfrm>
          <a:prstGeom prst="rect">
            <a:avLst/>
          </a:prstGeom>
          <a:noFill/>
        </p:spPr>
        <p:txBody>
          <a:bodyPr wrap="square" rtlCol="0">
            <a:spAutoFit/>
          </a:bodyPr>
          <a:lstStyle/>
          <a:p>
            <a:r>
              <a:rPr lang="en-US" dirty="0" smtClean="0"/>
              <a:t>Packing: Each Carton box consist of 22 </a:t>
            </a:r>
            <a:r>
              <a:rPr lang="en-US" dirty="0" err="1" smtClean="0"/>
              <a:t>kgs</a:t>
            </a:r>
            <a:r>
              <a:rPr lang="en-US" dirty="0" smtClean="0"/>
              <a:t> of  coffee with double poly cover with goose neck.</a:t>
            </a:r>
            <a:endParaRPr lang="en-US" dirty="0"/>
          </a:p>
        </p:txBody>
      </p:sp>
      <p:sp>
        <p:nvSpPr>
          <p:cNvPr id="3" name="TextBox 2"/>
          <p:cNvSpPr txBox="1"/>
          <p:nvPr/>
        </p:nvSpPr>
        <p:spPr>
          <a:xfrm>
            <a:off x="4700789" y="1197735"/>
            <a:ext cx="7134895" cy="2308324"/>
          </a:xfrm>
          <a:prstGeom prst="rect">
            <a:avLst/>
          </a:prstGeom>
          <a:noFill/>
        </p:spPr>
        <p:txBody>
          <a:bodyPr wrap="square" rtlCol="0">
            <a:spAutoFit/>
          </a:bodyPr>
          <a:lstStyle/>
          <a:p>
            <a:pPr marL="285750" indent="-285750">
              <a:buFont typeface="Arial" panose="020B0604020202020204" pitchFamily="34" charset="0"/>
              <a:buChar char="•"/>
            </a:pPr>
            <a:r>
              <a:rPr lang="en-US" dirty="0"/>
              <a:t>There are four stages in the complete drying process: pretreatment, freezing, primary drying, and secondary drying</a:t>
            </a:r>
            <a:r>
              <a:rPr lang="en-US" dirty="0" smtClean="0"/>
              <a:t>.</a:t>
            </a:r>
          </a:p>
          <a:p>
            <a:pPr marL="285750" indent="-285750">
              <a:buFont typeface="Arial" panose="020B0604020202020204" pitchFamily="34" charset="0"/>
              <a:buChar char="•"/>
            </a:pPr>
            <a:r>
              <a:rPr lang="en-US" dirty="0" smtClean="0"/>
              <a:t>Freeze Drying is </a:t>
            </a:r>
            <a:r>
              <a:rPr lang="en-US" dirty="0"/>
              <a:t>a dehydration process typically used to preserve a perishable material or make the material more convenient for transport. </a:t>
            </a:r>
            <a:endParaRPr lang="en-US" dirty="0" smtClean="0"/>
          </a:p>
          <a:p>
            <a:pPr marL="285750" indent="-285750">
              <a:buFont typeface="Arial" panose="020B0604020202020204" pitchFamily="34" charset="0"/>
              <a:buChar char="•"/>
            </a:pPr>
            <a:r>
              <a:rPr lang="en-US" dirty="0" smtClean="0"/>
              <a:t>Freeze-drying </a:t>
            </a:r>
            <a:r>
              <a:rPr lang="en-US" dirty="0"/>
              <a:t>works by freezing the material and then reducing the surrounding pressure to allow the frozen water in the material to sublimate directly from the solid phase to the gas phase.</a:t>
            </a:r>
          </a:p>
        </p:txBody>
      </p:sp>
      <p:sp>
        <p:nvSpPr>
          <p:cNvPr id="6" name="TextBox 5"/>
          <p:cNvSpPr txBox="1"/>
          <p:nvPr/>
        </p:nvSpPr>
        <p:spPr>
          <a:xfrm>
            <a:off x="4984124" y="4365938"/>
            <a:ext cx="6825802" cy="1477328"/>
          </a:xfrm>
          <a:prstGeom prst="rect">
            <a:avLst/>
          </a:prstGeom>
          <a:noFill/>
        </p:spPr>
        <p:txBody>
          <a:bodyPr wrap="square" rtlCol="0">
            <a:spAutoFit/>
          </a:bodyPr>
          <a:lstStyle/>
          <a:p>
            <a:r>
              <a:rPr lang="en-GB" dirty="0"/>
              <a:t>The total market for </a:t>
            </a:r>
            <a:r>
              <a:rPr lang="en-GB" dirty="0" smtClean="0"/>
              <a:t>soluble(Instant) </a:t>
            </a:r>
            <a:r>
              <a:rPr lang="en-GB" dirty="0"/>
              <a:t>coffee is showing signs of strong growth after being relatively flat throughout the decade of the 1990’s. Estimated consumption in countries that do not produce coffee was 22.4 million bags GBE in 2009, of which 28% was manufactured in producing countries.</a:t>
            </a:r>
            <a:endParaRPr lang="en-US" dirty="0"/>
          </a:p>
        </p:txBody>
      </p:sp>
    </p:spTree>
    <p:extLst>
      <p:ext uri="{BB962C8B-B14F-4D97-AF65-F5344CB8AC3E}">
        <p14:creationId xmlns:p14="http://schemas.microsoft.com/office/powerpoint/2010/main" val="34875032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4546" y="463639"/>
            <a:ext cx="7250806" cy="7017306"/>
          </a:xfrm>
          <a:prstGeom prst="rect">
            <a:avLst/>
          </a:prstGeom>
          <a:noFill/>
        </p:spPr>
        <p:txBody>
          <a:bodyPr wrap="square" rtlCol="0">
            <a:spAutoFit/>
          </a:bodyPr>
          <a:lstStyle/>
          <a:p>
            <a:r>
              <a:rPr lang="en-US" b="1" dirty="0"/>
              <a:t>The reports also covers brief analysis of Geographical </a:t>
            </a:r>
            <a:r>
              <a:rPr lang="en-US" b="1" dirty="0" smtClean="0"/>
              <a:t>Region </a:t>
            </a:r>
            <a:r>
              <a:rPr lang="en-US" b="1" dirty="0"/>
              <a:t>includes:</a:t>
            </a:r>
            <a:endParaRPr lang="en-US" dirty="0"/>
          </a:p>
          <a:p>
            <a:endParaRPr lang="en-US" b="1" dirty="0" smtClean="0"/>
          </a:p>
          <a:p>
            <a:endParaRPr lang="en-US" b="1" dirty="0"/>
          </a:p>
          <a:p>
            <a:pPr marL="285750" indent="-285750">
              <a:buFont typeface="Arial" panose="020B0604020202020204" pitchFamily="34" charset="0"/>
              <a:buChar char="•"/>
            </a:pPr>
            <a:r>
              <a:rPr lang="en-US" b="1" dirty="0" smtClean="0"/>
              <a:t>Americas</a:t>
            </a:r>
            <a:endParaRPr lang="en-US" dirty="0"/>
          </a:p>
          <a:p>
            <a:pPr marL="285750" indent="-285750">
              <a:buFont typeface="Arial" panose="020B0604020202020204" pitchFamily="34" charset="0"/>
              <a:buChar char="•"/>
            </a:pPr>
            <a:r>
              <a:rPr lang="en-US" dirty="0" smtClean="0"/>
              <a:t>North America</a:t>
            </a:r>
          </a:p>
          <a:p>
            <a:pPr marL="742950" lvl="1" indent="-285750">
              <a:buFont typeface="Arial" panose="020B0604020202020204" pitchFamily="34" charset="0"/>
              <a:buChar char="•"/>
            </a:pPr>
            <a:r>
              <a:rPr lang="en-US" dirty="0" smtClean="0"/>
              <a:t>US</a:t>
            </a:r>
            <a:endParaRPr lang="en-US" dirty="0"/>
          </a:p>
          <a:p>
            <a:pPr marL="742950" lvl="1" indent="-285750">
              <a:buFont typeface="Arial" panose="020B0604020202020204" pitchFamily="34" charset="0"/>
              <a:buChar char="•"/>
            </a:pPr>
            <a:r>
              <a:rPr lang="en-US" dirty="0" smtClean="0"/>
              <a:t>Canada</a:t>
            </a:r>
          </a:p>
          <a:p>
            <a:r>
              <a:rPr lang="en-US" dirty="0" smtClean="0"/>
              <a:t> </a:t>
            </a:r>
          </a:p>
          <a:p>
            <a:endParaRPr lang="en-US" dirty="0"/>
          </a:p>
          <a:p>
            <a:endParaRPr lang="en-US" dirty="0" smtClean="0"/>
          </a:p>
          <a:p>
            <a:endParaRPr lang="en-US" dirty="0"/>
          </a:p>
          <a:p>
            <a:endParaRPr lang="en-US" dirty="0" smtClean="0"/>
          </a:p>
          <a:p>
            <a:endParaRPr lang="en-US" b="1" dirty="0" smtClean="0"/>
          </a:p>
          <a:p>
            <a:pPr marL="285750" indent="-285750">
              <a:buFont typeface="Arial" panose="020B0604020202020204" pitchFamily="34" charset="0"/>
              <a:buChar char="•"/>
            </a:pPr>
            <a:r>
              <a:rPr lang="en-US" b="1" dirty="0" smtClean="0"/>
              <a:t>The</a:t>
            </a:r>
            <a:r>
              <a:rPr lang="en-US" b="1" dirty="0"/>
              <a:t> Middle East &amp; Africa</a:t>
            </a:r>
            <a:endParaRPr lang="en-US" dirty="0"/>
          </a:p>
          <a:p>
            <a:pPr marL="285750" indent="-285750">
              <a:buFont typeface="Arial" panose="020B0604020202020204" pitchFamily="34" charset="0"/>
              <a:buChar char="•"/>
            </a:pPr>
            <a:r>
              <a:rPr lang="en-US" dirty="0"/>
              <a:t>Middle East</a:t>
            </a:r>
          </a:p>
          <a:p>
            <a:pPr marL="742950" lvl="1" indent="-285750">
              <a:buFont typeface="Arial" panose="020B0604020202020204" pitchFamily="34" charset="0"/>
              <a:buChar char="•"/>
            </a:pPr>
            <a:r>
              <a:rPr lang="en-US" dirty="0"/>
              <a:t>Saudi</a:t>
            </a:r>
          </a:p>
          <a:p>
            <a:pPr marL="742950" lvl="1" indent="-285750">
              <a:buFont typeface="Arial" panose="020B0604020202020204" pitchFamily="34" charset="0"/>
              <a:buChar char="•"/>
            </a:pPr>
            <a:r>
              <a:rPr lang="en-US" dirty="0"/>
              <a:t>Qatar</a:t>
            </a:r>
          </a:p>
          <a:p>
            <a:pPr marL="742950" lvl="1" indent="-285750">
              <a:buFont typeface="Arial" panose="020B0604020202020204" pitchFamily="34" charset="0"/>
              <a:buChar char="•"/>
            </a:pPr>
            <a:r>
              <a:rPr lang="en-US" dirty="0"/>
              <a:t>UAE</a:t>
            </a:r>
          </a:p>
          <a:p>
            <a:pPr marL="742950" lvl="1" indent="-285750">
              <a:buFont typeface="Arial" panose="020B0604020202020204" pitchFamily="34" charset="0"/>
              <a:buChar char="•"/>
            </a:pPr>
            <a:r>
              <a:rPr lang="en-US" dirty="0"/>
              <a:t>Rest of Middle East</a:t>
            </a:r>
          </a:p>
          <a:p>
            <a:pPr marL="285750" indent="-285750">
              <a:buFont typeface="Arial" panose="020B0604020202020204" pitchFamily="34" charset="0"/>
              <a:buChar char="•"/>
            </a:pPr>
            <a:r>
              <a:rPr lang="en-US" dirty="0"/>
              <a:t>Africa</a:t>
            </a:r>
          </a:p>
          <a:p>
            <a:pPr marL="742950" lvl="1" indent="-285750">
              <a:buFont typeface="Arial" panose="020B0604020202020204" pitchFamily="34" charset="0"/>
              <a:buChar char="•"/>
            </a:pPr>
            <a:r>
              <a:rPr lang="en-US" dirty="0"/>
              <a:t>South Africa</a:t>
            </a:r>
          </a:p>
          <a:p>
            <a:pPr marL="742950" lvl="1" indent="-285750">
              <a:buFont typeface="Arial" panose="020B0604020202020204" pitchFamily="34" charset="0"/>
              <a:buChar char="•"/>
            </a:pPr>
            <a:r>
              <a:rPr lang="en-US" dirty="0"/>
              <a:t>Rest of Africa</a:t>
            </a:r>
          </a:p>
          <a:p>
            <a:endParaRPr lang="en-US" dirty="0"/>
          </a:p>
          <a:p>
            <a:endParaRPr lang="en-US" dirty="0" smtClean="0"/>
          </a:p>
          <a:p>
            <a:endParaRPr lang="en-US" dirty="0"/>
          </a:p>
        </p:txBody>
      </p:sp>
      <p:sp>
        <p:nvSpPr>
          <p:cNvPr id="3" name="TextBox 2"/>
          <p:cNvSpPr txBox="1"/>
          <p:nvPr/>
        </p:nvSpPr>
        <p:spPr>
          <a:xfrm>
            <a:off x="2125014" y="1326524"/>
            <a:ext cx="2408349" cy="1477328"/>
          </a:xfrm>
          <a:prstGeom prst="rect">
            <a:avLst/>
          </a:prstGeom>
          <a:noFill/>
        </p:spPr>
        <p:txBody>
          <a:bodyPr wrap="square" rtlCol="0">
            <a:spAutoFit/>
          </a:bodyPr>
          <a:lstStyle/>
          <a:p>
            <a:pPr marL="285750" indent="-285750">
              <a:buFont typeface="Arial" panose="020B0604020202020204" pitchFamily="34" charset="0"/>
              <a:buChar char="•"/>
            </a:pPr>
            <a:r>
              <a:rPr lang="en-US" dirty="0"/>
              <a:t>Latin America</a:t>
            </a:r>
          </a:p>
          <a:p>
            <a:pPr marL="742950" lvl="1" indent="-285750">
              <a:buFont typeface="Arial" panose="020B0604020202020204" pitchFamily="34" charset="0"/>
              <a:buChar char="•"/>
            </a:pPr>
            <a:r>
              <a:rPr lang="en-US" dirty="0"/>
              <a:t>Argentina</a:t>
            </a:r>
          </a:p>
          <a:p>
            <a:pPr marL="742950" lvl="1" indent="-285750">
              <a:buFont typeface="Arial" panose="020B0604020202020204" pitchFamily="34" charset="0"/>
              <a:buChar char="•"/>
            </a:pPr>
            <a:r>
              <a:rPr lang="en-US" dirty="0"/>
              <a:t>Brazil</a:t>
            </a:r>
          </a:p>
          <a:p>
            <a:pPr marL="742950" lvl="1" indent="-285750">
              <a:buFont typeface="Arial" panose="020B0604020202020204" pitchFamily="34" charset="0"/>
              <a:buChar char="•"/>
            </a:pPr>
            <a:r>
              <a:rPr lang="en-US" dirty="0"/>
              <a:t>Mexico</a:t>
            </a:r>
          </a:p>
          <a:p>
            <a:pPr marL="742950" lvl="1" indent="-285750">
              <a:buFont typeface="Arial" panose="020B0604020202020204" pitchFamily="34" charset="0"/>
              <a:buChar char="•"/>
            </a:pPr>
            <a:r>
              <a:rPr lang="en-US" dirty="0"/>
              <a:t>Rest of LATAM</a:t>
            </a:r>
          </a:p>
        </p:txBody>
      </p:sp>
      <p:sp>
        <p:nvSpPr>
          <p:cNvPr id="4" name="TextBox 3"/>
          <p:cNvSpPr txBox="1"/>
          <p:nvPr/>
        </p:nvSpPr>
        <p:spPr>
          <a:xfrm>
            <a:off x="4533363" y="1326524"/>
            <a:ext cx="2871989" cy="3693319"/>
          </a:xfrm>
          <a:prstGeom prst="rect">
            <a:avLst/>
          </a:prstGeom>
          <a:noFill/>
        </p:spPr>
        <p:txBody>
          <a:bodyPr wrap="square" rtlCol="0">
            <a:spAutoFit/>
          </a:bodyPr>
          <a:lstStyle/>
          <a:p>
            <a:pPr marL="285750" indent="-285750">
              <a:buFont typeface="Arial" panose="020B0604020202020204" pitchFamily="34" charset="0"/>
              <a:buChar char="•"/>
            </a:pPr>
            <a:r>
              <a:rPr lang="en-US" b="1" dirty="0"/>
              <a:t>Europe</a:t>
            </a:r>
            <a:endParaRPr lang="en-US" dirty="0"/>
          </a:p>
          <a:p>
            <a:pPr marL="285750" indent="-285750">
              <a:buFont typeface="Arial" panose="020B0604020202020204" pitchFamily="34" charset="0"/>
              <a:buChar char="•"/>
            </a:pPr>
            <a:r>
              <a:rPr lang="en-US" dirty="0"/>
              <a:t>Western Europe</a:t>
            </a:r>
          </a:p>
          <a:p>
            <a:pPr marL="742950" lvl="1" indent="-285750">
              <a:buFont typeface="Arial" panose="020B0604020202020204" pitchFamily="34" charset="0"/>
              <a:buChar char="•"/>
            </a:pPr>
            <a:r>
              <a:rPr lang="en-US" dirty="0"/>
              <a:t>Germany</a:t>
            </a:r>
          </a:p>
          <a:p>
            <a:pPr marL="742950" lvl="1" indent="-285750">
              <a:buFont typeface="Arial" panose="020B0604020202020204" pitchFamily="34" charset="0"/>
              <a:buChar char="•"/>
            </a:pPr>
            <a:r>
              <a:rPr lang="en-US" dirty="0"/>
              <a:t>France</a:t>
            </a:r>
          </a:p>
          <a:p>
            <a:pPr marL="742950" lvl="1" indent="-285750">
              <a:buFont typeface="Arial" panose="020B0604020202020204" pitchFamily="34" charset="0"/>
              <a:buChar char="•"/>
            </a:pPr>
            <a:r>
              <a:rPr lang="en-US" dirty="0"/>
              <a:t>Italy</a:t>
            </a:r>
          </a:p>
          <a:p>
            <a:pPr marL="742950" lvl="1" indent="-285750">
              <a:buFont typeface="Arial" panose="020B0604020202020204" pitchFamily="34" charset="0"/>
              <a:buChar char="•"/>
            </a:pPr>
            <a:r>
              <a:rPr lang="en-US" dirty="0"/>
              <a:t>Spain</a:t>
            </a:r>
          </a:p>
          <a:p>
            <a:pPr marL="742950" lvl="1" indent="-285750">
              <a:buFont typeface="Arial" panose="020B0604020202020204" pitchFamily="34" charset="0"/>
              <a:buChar char="•"/>
            </a:pPr>
            <a:r>
              <a:rPr lang="en-US" dirty="0"/>
              <a:t>U.K</a:t>
            </a:r>
          </a:p>
          <a:p>
            <a:pPr marL="742950" lvl="1" indent="-285750">
              <a:buFont typeface="Arial" panose="020B0604020202020204" pitchFamily="34" charset="0"/>
              <a:buChar char="•"/>
            </a:pPr>
            <a:r>
              <a:rPr lang="en-US" dirty="0"/>
              <a:t>Rest of Western Europe</a:t>
            </a:r>
          </a:p>
          <a:p>
            <a:pPr marL="285750" indent="-285750">
              <a:buFont typeface="Arial" panose="020B0604020202020204" pitchFamily="34" charset="0"/>
              <a:buChar char="•"/>
            </a:pPr>
            <a:r>
              <a:rPr lang="en-US" dirty="0"/>
              <a:t>Eastern Europe</a:t>
            </a:r>
          </a:p>
          <a:p>
            <a:pPr marL="742950" lvl="1" indent="-285750">
              <a:buFont typeface="Arial" panose="020B0604020202020204" pitchFamily="34" charset="0"/>
              <a:buChar char="•"/>
            </a:pPr>
            <a:r>
              <a:rPr lang="en-US" dirty="0"/>
              <a:t>Poland</a:t>
            </a:r>
          </a:p>
          <a:p>
            <a:pPr marL="742950" lvl="1" indent="-285750">
              <a:buFont typeface="Arial" panose="020B0604020202020204" pitchFamily="34" charset="0"/>
              <a:buChar char="•"/>
            </a:pPr>
            <a:r>
              <a:rPr lang="en-US" dirty="0"/>
              <a:t>Russia</a:t>
            </a:r>
          </a:p>
          <a:p>
            <a:endParaRPr lang="en-US" dirty="0"/>
          </a:p>
        </p:txBody>
      </p:sp>
      <p:sp>
        <p:nvSpPr>
          <p:cNvPr id="5" name="TextBox 4"/>
          <p:cNvSpPr txBox="1"/>
          <p:nvPr/>
        </p:nvSpPr>
        <p:spPr>
          <a:xfrm>
            <a:off x="7405352" y="1326524"/>
            <a:ext cx="2897747" cy="2308324"/>
          </a:xfrm>
          <a:prstGeom prst="rect">
            <a:avLst/>
          </a:prstGeom>
          <a:noFill/>
        </p:spPr>
        <p:txBody>
          <a:bodyPr wrap="square" rtlCol="0">
            <a:spAutoFit/>
          </a:bodyPr>
          <a:lstStyle/>
          <a:p>
            <a:pPr marL="285750" indent="-285750">
              <a:buFont typeface="Arial" panose="020B0604020202020204" pitchFamily="34" charset="0"/>
              <a:buChar char="•"/>
            </a:pPr>
            <a:r>
              <a:rPr lang="en-US" b="1" dirty="0"/>
              <a:t>Asia – Pacific</a:t>
            </a:r>
            <a:endParaRPr lang="en-US" dirty="0"/>
          </a:p>
          <a:p>
            <a:pPr marL="285750" indent="-285750">
              <a:buFont typeface="Arial" panose="020B0604020202020204" pitchFamily="34" charset="0"/>
              <a:buChar char="•"/>
            </a:pPr>
            <a:r>
              <a:rPr lang="en-US" dirty="0"/>
              <a:t>Asia</a:t>
            </a:r>
          </a:p>
          <a:p>
            <a:pPr marL="742950" lvl="1" indent="-285750">
              <a:buFont typeface="Arial" panose="020B0604020202020204" pitchFamily="34" charset="0"/>
              <a:buChar char="•"/>
            </a:pPr>
            <a:r>
              <a:rPr lang="en-US" dirty="0"/>
              <a:t>China</a:t>
            </a:r>
          </a:p>
          <a:p>
            <a:pPr marL="742950" lvl="1" indent="-285750">
              <a:buFont typeface="Arial" panose="020B0604020202020204" pitchFamily="34" charset="0"/>
              <a:buChar char="•"/>
            </a:pPr>
            <a:r>
              <a:rPr lang="en-US" dirty="0"/>
              <a:t>India</a:t>
            </a:r>
          </a:p>
          <a:p>
            <a:pPr marL="742950" lvl="1" indent="-285750">
              <a:buFont typeface="Arial" panose="020B0604020202020204" pitchFamily="34" charset="0"/>
              <a:buChar char="•"/>
            </a:pPr>
            <a:r>
              <a:rPr lang="en-US" dirty="0"/>
              <a:t>Japan</a:t>
            </a:r>
          </a:p>
          <a:p>
            <a:pPr marL="742950" lvl="1" indent="-285750">
              <a:buFont typeface="Arial" panose="020B0604020202020204" pitchFamily="34" charset="0"/>
              <a:buChar char="•"/>
            </a:pPr>
            <a:r>
              <a:rPr lang="en-US" dirty="0"/>
              <a:t>South Korea</a:t>
            </a:r>
          </a:p>
          <a:p>
            <a:pPr marL="742950" lvl="1" indent="-285750">
              <a:buFont typeface="Arial" panose="020B0604020202020204" pitchFamily="34" charset="0"/>
              <a:buChar char="•"/>
            </a:pPr>
            <a:r>
              <a:rPr lang="en-US" dirty="0"/>
              <a:t>Rest of Asia</a:t>
            </a:r>
          </a:p>
          <a:p>
            <a:endParaRPr lang="en-US" dirty="0"/>
          </a:p>
        </p:txBody>
      </p:sp>
      <p:sp>
        <p:nvSpPr>
          <p:cNvPr id="6" name="TextBox 5"/>
          <p:cNvSpPr txBox="1"/>
          <p:nvPr/>
        </p:nvSpPr>
        <p:spPr>
          <a:xfrm>
            <a:off x="4533363" y="5100034"/>
            <a:ext cx="2550017" cy="1200329"/>
          </a:xfrm>
          <a:prstGeom prst="rect">
            <a:avLst/>
          </a:prstGeom>
          <a:noFill/>
        </p:spPr>
        <p:txBody>
          <a:bodyPr wrap="square" rtlCol="0">
            <a:spAutoFit/>
          </a:bodyPr>
          <a:lstStyle/>
          <a:p>
            <a:pPr marL="285750" indent="-285750">
              <a:buFont typeface="Arial" panose="020B0604020202020204" pitchFamily="34" charset="0"/>
              <a:buChar char="•"/>
            </a:pPr>
            <a:r>
              <a:rPr lang="en-US" b="1" dirty="0"/>
              <a:t>Pacific Countries</a:t>
            </a:r>
          </a:p>
          <a:p>
            <a:pPr marL="742950" lvl="1" indent="-285750">
              <a:buFont typeface="Arial" panose="020B0604020202020204" pitchFamily="34" charset="0"/>
              <a:buChar char="•"/>
            </a:pPr>
            <a:r>
              <a:rPr lang="en-US" dirty="0"/>
              <a:t>Australia</a:t>
            </a:r>
          </a:p>
          <a:p>
            <a:pPr marL="742950" lvl="1" indent="-285750">
              <a:buFont typeface="Arial" panose="020B0604020202020204" pitchFamily="34" charset="0"/>
              <a:buChar char="•"/>
            </a:pPr>
            <a:r>
              <a:rPr lang="en-US" dirty="0"/>
              <a:t>New Zealand</a:t>
            </a:r>
          </a:p>
          <a:p>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42743" y="-58471"/>
            <a:ext cx="2749257" cy="1822877"/>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42742" y="3506061"/>
            <a:ext cx="2749257" cy="1806992"/>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48363" y="1764406"/>
            <a:ext cx="2761230" cy="1725769"/>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42742" y="5328939"/>
            <a:ext cx="2749257" cy="1544391"/>
          </a:xfrm>
          <a:prstGeom prst="rect">
            <a:avLst/>
          </a:prstGeom>
        </p:spPr>
      </p:pic>
    </p:spTree>
    <p:extLst>
      <p:ext uri="{BB962C8B-B14F-4D97-AF65-F5344CB8AC3E}">
        <p14:creationId xmlns:p14="http://schemas.microsoft.com/office/powerpoint/2010/main" val="18317684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2009" y="36636"/>
            <a:ext cx="10131425" cy="1456267"/>
          </a:xfrm>
        </p:spPr>
        <p:txBody>
          <a:bodyPr/>
          <a:lstStyle/>
          <a:p>
            <a:r>
              <a:rPr lang="en-US" dirty="0" smtClean="0"/>
              <a:t>PRIVATE LABELS</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452497"/>
            <a:ext cx="5241700" cy="2350984"/>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55523" y="138927"/>
            <a:ext cx="4482874" cy="1976577"/>
          </a:xfrm>
          <a:prstGeom prst="rect">
            <a:avLst/>
          </a:prstGeom>
        </p:spPr>
      </p:pic>
      <p:sp>
        <p:nvSpPr>
          <p:cNvPr id="3" name="TextBox 2"/>
          <p:cNvSpPr txBox="1"/>
          <p:nvPr/>
        </p:nvSpPr>
        <p:spPr>
          <a:xfrm>
            <a:off x="1183830" y="6074467"/>
            <a:ext cx="9633396" cy="369332"/>
          </a:xfrm>
          <a:prstGeom prst="rect">
            <a:avLst/>
          </a:prstGeom>
          <a:noFill/>
        </p:spPr>
        <p:txBody>
          <a:bodyPr wrap="square" rtlCol="0">
            <a:spAutoFit/>
          </a:bodyPr>
          <a:lstStyle/>
          <a:p>
            <a:r>
              <a:rPr lang="en-US" dirty="0" smtClean="0"/>
              <a:t>We provide private label along with packing as per buyers requirements</a:t>
            </a: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2665161297"/>
              </p:ext>
            </p:extLst>
          </p:nvPr>
        </p:nvGraphicFramePr>
        <p:xfrm>
          <a:off x="685801" y="4158440"/>
          <a:ext cx="7196070" cy="1930400"/>
        </p:xfrm>
        <a:graphic>
          <a:graphicData uri="http://schemas.openxmlformats.org/drawingml/2006/table">
            <a:tbl>
              <a:tblPr firstRow="1" bandRow="1">
                <a:tableStyleId>{5C22544A-7EE6-4342-B048-85BDC9FD1C3A}</a:tableStyleId>
              </a:tblPr>
              <a:tblGrid>
                <a:gridCol w="2398690"/>
                <a:gridCol w="2398690"/>
                <a:gridCol w="2398690"/>
              </a:tblGrid>
              <a:tr h="370840">
                <a:tc>
                  <a:txBody>
                    <a:bodyPr/>
                    <a:lstStyle/>
                    <a:p>
                      <a:r>
                        <a:rPr lang="en-US" dirty="0" smtClean="0"/>
                        <a:t>BULK PACKS</a:t>
                      </a:r>
                      <a:endParaRPr lang="en-US" dirty="0"/>
                    </a:p>
                  </a:txBody>
                  <a:tcPr/>
                </a:tc>
                <a:tc>
                  <a:txBody>
                    <a:bodyPr/>
                    <a:lstStyle/>
                    <a:p>
                      <a:r>
                        <a:rPr lang="en-US" dirty="0" smtClean="0"/>
                        <a:t>CONSUMER PACKS</a:t>
                      </a:r>
                      <a:endParaRPr lang="en-US" dirty="0"/>
                    </a:p>
                  </a:txBody>
                  <a:tcPr/>
                </a:tc>
                <a:tc>
                  <a:txBody>
                    <a:bodyPr/>
                    <a:lstStyle/>
                    <a:p>
                      <a:r>
                        <a:rPr lang="en-US" dirty="0" smtClean="0"/>
                        <a:t>CONSUMER PACKS</a:t>
                      </a:r>
                      <a:endParaRPr lang="en-US" dirty="0"/>
                    </a:p>
                  </a:txBody>
                  <a:tcPr/>
                </a:tc>
              </a:tr>
              <a:tr h="370840">
                <a:tc>
                  <a:txBody>
                    <a:bodyPr/>
                    <a:lstStyle/>
                    <a:p>
                      <a:r>
                        <a:rPr lang="en-US" dirty="0" smtClean="0"/>
                        <a:t>CARTONS</a:t>
                      </a:r>
                      <a:endParaRPr lang="en-US" dirty="0"/>
                    </a:p>
                  </a:txBody>
                  <a:tcPr/>
                </a:tc>
                <a:tc>
                  <a:txBody>
                    <a:bodyPr/>
                    <a:lstStyle/>
                    <a:p>
                      <a:r>
                        <a:rPr lang="en-US" dirty="0" smtClean="0"/>
                        <a:t>METAL CANS</a:t>
                      </a:r>
                      <a:endParaRPr lang="en-US" dirty="0"/>
                    </a:p>
                  </a:txBody>
                  <a:tcPr/>
                </a:tc>
                <a:tc>
                  <a:txBody>
                    <a:bodyPr/>
                    <a:lstStyle/>
                    <a:p>
                      <a:r>
                        <a:rPr lang="en-US" dirty="0" smtClean="0"/>
                        <a:t>POUCHES</a:t>
                      </a:r>
                      <a:endParaRPr lang="en-US" dirty="0"/>
                    </a:p>
                  </a:txBody>
                  <a:tcPr/>
                </a:tc>
              </a:tr>
              <a:tr h="625031">
                <a:tc>
                  <a:txBody>
                    <a:bodyPr/>
                    <a:lstStyle/>
                    <a:p>
                      <a:r>
                        <a:rPr lang="en-US" dirty="0" smtClean="0"/>
                        <a:t>22 KS TO 25 KGS</a:t>
                      </a:r>
                      <a:endParaRPr 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0" dirty="0" smtClean="0"/>
                        <a:t>Various sizes-Private Label</a:t>
                      </a:r>
                    </a:p>
                    <a:p>
                      <a:endParaRPr lang="en-US" dirty="0"/>
                    </a:p>
                  </a:txBody>
                  <a:tcPr/>
                </a:tc>
                <a:tc>
                  <a:txBody>
                    <a:bodyPr/>
                    <a:lstStyle/>
                    <a:p>
                      <a:r>
                        <a:rPr lang="en-US" b="0" dirty="0" smtClean="0"/>
                        <a:t>Various sizes-Private Label</a:t>
                      </a:r>
                    </a:p>
                    <a:p>
                      <a:r>
                        <a:rPr lang="en-US" b="0" dirty="0" smtClean="0"/>
                        <a:t>Packaging</a:t>
                      </a:r>
                    </a:p>
                    <a:p>
                      <a:endParaRPr lang="en-US" dirty="0"/>
                    </a:p>
                  </a:txBody>
                  <a:tcPr/>
                </a:tc>
              </a:tr>
            </a:tbl>
          </a:graphicData>
        </a:graphic>
      </p:graphicFrame>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82497" y="2327347"/>
            <a:ext cx="2828925" cy="1619250"/>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75283" y="394523"/>
            <a:ext cx="2257896" cy="3014407"/>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52219" y="3741345"/>
            <a:ext cx="2955690" cy="2764589"/>
          </a:xfrm>
          <a:prstGeom prst="rect">
            <a:avLst/>
          </a:prstGeom>
        </p:spPr>
      </p:pic>
    </p:spTree>
    <p:extLst>
      <p:ext uri="{BB962C8B-B14F-4D97-AF65-F5344CB8AC3E}">
        <p14:creationId xmlns:p14="http://schemas.microsoft.com/office/powerpoint/2010/main" val="374815378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TM03457452[[fn=Celestial]]</Template>
  <TotalTime>904</TotalTime>
  <Words>712</Words>
  <Application>Microsoft Office PowerPoint</Application>
  <PresentationFormat>Custom</PresentationFormat>
  <Paragraphs>157</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Celestial</vt:lpstr>
      <vt:lpstr>Coffee</vt:lpstr>
      <vt:lpstr>Green coffee beans</vt:lpstr>
      <vt:lpstr>PowerPoint Presentation</vt:lpstr>
      <vt:lpstr> Roasted coffee beans</vt:lpstr>
      <vt:lpstr>Instant coffee – spray dried</vt:lpstr>
      <vt:lpstr>Instant coffee - agglomerated</vt:lpstr>
      <vt:lpstr>Instant coffee – freeze dried</vt:lpstr>
      <vt:lpstr>PowerPoint Presentation</vt:lpstr>
      <vt:lpstr>PRIVATE LABELS</vt:lpstr>
      <vt:lpstr>COFFEE BEAN STYLES</vt:lpstr>
      <vt:lpstr>LOADBILITY &amp; PRICING </vt:lpstr>
      <vt:lpstr>MARKET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Coffee project</dc:title>
  <dc:creator>rakeeb mohammed</dc:creator>
  <cp:lastModifiedBy>UNIVERSAL</cp:lastModifiedBy>
  <cp:revision>78</cp:revision>
  <dcterms:created xsi:type="dcterms:W3CDTF">2017-03-12T11:03:13Z</dcterms:created>
  <dcterms:modified xsi:type="dcterms:W3CDTF">2026-08-12T04:46:37Z</dcterms:modified>
</cp:coreProperties>
</file>